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2"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9DCFB37-C404-45C9-8EF2-C53FE274E7AB}" type="datetimeFigureOut">
              <a:rPr lang="en-IN" smtClean="0"/>
              <a:t>20-07-2022</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C7EB082D-2188-441D-854C-AA01442CB0F9}"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00452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DCFB37-C404-45C9-8EF2-C53FE274E7AB}"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7EB082D-2188-441D-854C-AA01442CB0F9}"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0284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DCFB37-C404-45C9-8EF2-C53FE274E7AB}"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7EB082D-2188-441D-854C-AA01442CB0F9}"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55010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9DCFB37-C404-45C9-8EF2-C53FE274E7AB}"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7EB082D-2188-441D-854C-AA01442CB0F9}"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31243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9DCFB37-C404-45C9-8EF2-C53FE274E7AB}" type="datetimeFigureOut">
              <a:rPr lang="en-IN" smtClean="0"/>
              <a:t>20-07-2022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7EB082D-2188-441D-854C-AA01442CB0F9}"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1637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9DCFB37-C404-45C9-8EF2-C53FE274E7AB}" type="datetimeFigureOut">
              <a:rPr lang="en-IN" smtClean="0"/>
              <a:t>20-07-2022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7EB082D-2188-441D-854C-AA01442CB0F9}"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11455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DCFB37-C404-45C9-8EF2-C53FE274E7AB}" type="datetimeFigureOut">
              <a:rPr lang="en-IN" smtClean="0"/>
              <a:t>20-07-2022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7EB082D-2188-441D-854C-AA01442CB0F9}" type="slidenum">
              <a:rPr lang="en-IN" smtClean="0"/>
              <a:t>‹#›</a:t>
            </a:fld>
            <a:endParaRPr lang="en-IN"/>
          </a:p>
        </p:txBody>
      </p:sp>
    </p:spTree>
    <p:extLst>
      <p:ext uri="{BB962C8B-B14F-4D97-AF65-F5344CB8AC3E}">
        <p14:creationId xmlns:p14="http://schemas.microsoft.com/office/powerpoint/2010/main" val="951358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9DCFB37-C404-45C9-8EF2-C53FE274E7AB}"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7EB082D-2188-441D-854C-AA01442CB0F9}"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48209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C9DCFB37-C404-45C9-8EF2-C53FE274E7AB}" type="datetimeFigureOut">
              <a:rPr lang="en-IN" smtClean="0"/>
              <a:t>20-07-2022</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C7EB082D-2188-441D-854C-AA01442CB0F9}"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51119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DCFB37-C404-45C9-8EF2-C53FE274E7AB}"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7EB082D-2188-441D-854C-AA01442CB0F9}"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23094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DCFB37-C404-45C9-8EF2-C53FE274E7AB}"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7EB082D-2188-441D-854C-AA01442CB0F9}"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30904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C9DCFB37-C404-45C9-8EF2-C53FE274E7AB}" type="datetimeFigureOut">
              <a:rPr lang="en-IN" smtClean="0"/>
              <a:t>20-07-2022</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C7EB082D-2188-441D-854C-AA01442CB0F9}"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64433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8C02A-2C64-7B24-935E-4D930E129FBA}"/>
              </a:ext>
            </a:extLst>
          </p:cNvPr>
          <p:cNvSpPr>
            <a:spLocks noGrp="1"/>
          </p:cNvSpPr>
          <p:nvPr>
            <p:ph type="ctrTitle"/>
          </p:nvPr>
        </p:nvSpPr>
        <p:spPr/>
        <p:txBody>
          <a:bodyPr/>
          <a:lstStyle/>
          <a:p>
            <a:r>
              <a:rPr lang="en-US" dirty="0"/>
              <a:t>Water pollution </a:t>
            </a:r>
            <a:endParaRPr lang="en-IN" dirty="0"/>
          </a:p>
        </p:txBody>
      </p:sp>
      <p:sp>
        <p:nvSpPr>
          <p:cNvPr id="3" name="Subtitle 2">
            <a:extLst>
              <a:ext uri="{FF2B5EF4-FFF2-40B4-BE49-F238E27FC236}">
                <a16:creationId xmlns:a16="http://schemas.microsoft.com/office/drawing/2014/main" id="{E674EBCC-2869-EC78-2145-1A9F5413EE3C}"/>
              </a:ext>
            </a:extLst>
          </p:cNvPr>
          <p:cNvSpPr>
            <a:spLocks noGrp="1"/>
          </p:cNvSpPr>
          <p:nvPr>
            <p:ph type="subTitle" idx="1"/>
          </p:nvPr>
        </p:nvSpPr>
        <p:spPr/>
        <p:txBody>
          <a:bodyPr/>
          <a:lstStyle/>
          <a:p>
            <a:r>
              <a:rPr lang="en-US" dirty="0"/>
              <a:t>CAUSES,EFFECTS AND CONTROLS</a:t>
            </a:r>
            <a:endParaRPr lang="en-IN" dirty="0"/>
          </a:p>
        </p:txBody>
      </p:sp>
    </p:spTree>
    <p:extLst>
      <p:ext uri="{BB962C8B-B14F-4D97-AF65-F5344CB8AC3E}">
        <p14:creationId xmlns:p14="http://schemas.microsoft.com/office/powerpoint/2010/main" val="4185559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8F77D6C-7606-0634-B02B-446870B54348}"/>
              </a:ext>
            </a:extLst>
          </p:cNvPr>
          <p:cNvSpPr txBox="1"/>
          <p:nvPr/>
        </p:nvSpPr>
        <p:spPr>
          <a:xfrm>
            <a:off x="900332" y="1097281"/>
            <a:ext cx="8247184" cy="1938992"/>
          </a:xfrm>
          <a:prstGeom prst="rect">
            <a:avLst/>
          </a:prstGeom>
          <a:noFill/>
        </p:spPr>
        <p:txBody>
          <a:bodyPr wrap="square">
            <a:spAutoFit/>
          </a:bodyPr>
          <a:lstStyle/>
          <a:p>
            <a:r>
              <a:rPr lang="en-US" sz="2000" b="1" i="0" dirty="0">
                <a:solidFill>
                  <a:srgbClr val="111111"/>
                </a:solidFill>
                <a:effectLst/>
                <a:latin typeface="Roboto" panose="02000000000000000000" pitchFamily="2" charset="0"/>
              </a:rPr>
              <a:t> Water pollution is defined as the presence in groundwater of toxic chemicals and biological agents that exceed what is naturally found in the water and may pose a threat to human health and/or the environment. Additionally, water pollution may consist of chemicals introduced into the water bodies as a result of various human activities.</a:t>
            </a:r>
            <a:endParaRPr lang="en-IN" sz="2000" b="1" dirty="0"/>
          </a:p>
        </p:txBody>
      </p:sp>
    </p:spTree>
    <p:extLst>
      <p:ext uri="{BB962C8B-B14F-4D97-AF65-F5344CB8AC3E}">
        <p14:creationId xmlns:p14="http://schemas.microsoft.com/office/powerpoint/2010/main" val="2889951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ee the source image">
            <a:extLst>
              <a:ext uri="{FF2B5EF4-FFF2-40B4-BE49-F238E27FC236}">
                <a16:creationId xmlns:a16="http://schemas.microsoft.com/office/drawing/2014/main" id="{E860ECE3-4A42-2335-9E51-73CDD0B99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3890" y="1021923"/>
            <a:ext cx="8848578" cy="5014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663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B6EFB01-4D25-AF6B-E808-1D763BCF1058}"/>
              </a:ext>
            </a:extLst>
          </p:cNvPr>
          <p:cNvSpPr txBox="1"/>
          <p:nvPr/>
        </p:nvSpPr>
        <p:spPr>
          <a:xfrm>
            <a:off x="1645920" y="1041009"/>
            <a:ext cx="7501596" cy="2862322"/>
          </a:xfrm>
          <a:prstGeom prst="rect">
            <a:avLst/>
          </a:prstGeom>
          <a:noFill/>
        </p:spPr>
        <p:txBody>
          <a:bodyPr wrap="square">
            <a:spAutoFit/>
          </a:bodyPr>
          <a:lstStyle/>
          <a:p>
            <a:pPr algn="l"/>
            <a:r>
              <a:rPr lang="en-US" sz="2000" b="1" i="0" dirty="0">
                <a:solidFill>
                  <a:srgbClr val="813588"/>
                </a:solidFill>
                <a:effectLst/>
                <a:latin typeface="inherit"/>
              </a:rPr>
              <a:t>Sources Of Water Pollution</a:t>
            </a:r>
          </a:p>
          <a:p>
            <a:pPr algn="l"/>
            <a:endParaRPr lang="en-US" sz="2000" b="1" i="0" dirty="0">
              <a:solidFill>
                <a:srgbClr val="813588"/>
              </a:solidFill>
              <a:effectLst/>
              <a:latin typeface="inherit"/>
            </a:endParaRPr>
          </a:p>
          <a:p>
            <a:pPr algn="l"/>
            <a:r>
              <a:rPr lang="en-US" sz="2000" b="1" i="0" dirty="0">
                <a:solidFill>
                  <a:srgbClr val="333333"/>
                </a:solidFill>
                <a:effectLst/>
                <a:latin typeface="Roboto" panose="02000000000000000000" pitchFamily="2" charset="0"/>
              </a:rPr>
              <a:t>The key causative of water pollution in India are:</a:t>
            </a:r>
          </a:p>
          <a:p>
            <a:pPr algn="l">
              <a:buFont typeface="Arial" panose="020B0604020202020204" pitchFamily="34" charset="0"/>
              <a:buChar char="•"/>
            </a:pPr>
            <a:r>
              <a:rPr lang="en-US" sz="2000" b="1" i="0" dirty="0">
                <a:solidFill>
                  <a:srgbClr val="333333"/>
                </a:solidFill>
                <a:effectLst/>
                <a:latin typeface="Roboto" panose="02000000000000000000" pitchFamily="2" charset="0"/>
              </a:rPr>
              <a:t>Urbanization.</a:t>
            </a:r>
          </a:p>
          <a:p>
            <a:pPr algn="l">
              <a:buFont typeface="Arial" panose="020B0604020202020204" pitchFamily="34" charset="0"/>
              <a:buChar char="•"/>
            </a:pPr>
            <a:r>
              <a:rPr lang="en-US" sz="2000" b="1" i="0" dirty="0">
                <a:solidFill>
                  <a:srgbClr val="333333"/>
                </a:solidFill>
                <a:effectLst/>
                <a:latin typeface="Roboto" panose="02000000000000000000" pitchFamily="2" charset="0"/>
              </a:rPr>
              <a:t>Deforestation.</a:t>
            </a:r>
          </a:p>
          <a:p>
            <a:pPr algn="l">
              <a:buFont typeface="Arial" panose="020B0604020202020204" pitchFamily="34" charset="0"/>
              <a:buChar char="•"/>
            </a:pPr>
            <a:r>
              <a:rPr lang="en-US" sz="2000" b="1" i="0" dirty="0">
                <a:solidFill>
                  <a:srgbClr val="333333"/>
                </a:solidFill>
                <a:effectLst/>
                <a:latin typeface="Roboto" panose="02000000000000000000" pitchFamily="2" charset="0"/>
              </a:rPr>
              <a:t>Industrial effluents.</a:t>
            </a:r>
          </a:p>
          <a:p>
            <a:pPr algn="l">
              <a:buFont typeface="Arial" panose="020B0604020202020204" pitchFamily="34" charset="0"/>
              <a:buChar char="•"/>
            </a:pPr>
            <a:r>
              <a:rPr lang="en-US" sz="2000" b="1" i="0" dirty="0">
                <a:solidFill>
                  <a:srgbClr val="333333"/>
                </a:solidFill>
                <a:effectLst/>
                <a:latin typeface="Roboto" panose="02000000000000000000" pitchFamily="2" charset="0"/>
              </a:rPr>
              <a:t>Social and Religious Practices.</a:t>
            </a:r>
          </a:p>
          <a:p>
            <a:pPr algn="l">
              <a:buFont typeface="Arial" panose="020B0604020202020204" pitchFamily="34" charset="0"/>
              <a:buChar char="•"/>
            </a:pPr>
            <a:r>
              <a:rPr lang="en-US" sz="2000" b="1" i="0" dirty="0">
                <a:solidFill>
                  <a:srgbClr val="333333"/>
                </a:solidFill>
                <a:effectLst/>
                <a:latin typeface="Roboto" panose="02000000000000000000" pitchFamily="2" charset="0"/>
              </a:rPr>
              <a:t>Use of Detergents and Fertilizers.</a:t>
            </a:r>
          </a:p>
          <a:p>
            <a:pPr algn="l">
              <a:buFont typeface="Arial" panose="020B0604020202020204" pitchFamily="34" charset="0"/>
              <a:buChar char="•"/>
            </a:pPr>
            <a:r>
              <a:rPr lang="en-US" sz="2000" b="1" i="0" dirty="0">
                <a:solidFill>
                  <a:srgbClr val="333333"/>
                </a:solidFill>
                <a:effectLst/>
                <a:latin typeface="Roboto" panose="02000000000000000000" pitchFamily="2" charset="0"/>
              </a:rPr>
              <a:t>Agricultural run-offs- Use of insecticides and pesticides.</a:t>
            </a:r>
          </a:p>
        </p:txBody>
      </p:sp>
    </p:spTree>
    <p:extLst>
      <p:ext uri="{BB962C8B-B14F-4D97-AF65-F5344CB8AC3E}">
        <p14:creationId xmlns:p14="http://schemas.microsoft.com/office/powerpoint/2010/main" val="3457933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78005D-99DE-EF74-6C00-77F33E725DD8}"/>
              </a:ext>
            </a:extLst>
          </p:cNvPr>
          <p:cNvSpPr txBox="1"/>
          <p:nvPr/>
        </p:nvSpPr>
        <p:spPr>
          <a:xfrm>
            <a:off x="1055077" y="492368"/>
            <a:ext cx="9580098" cy="5909310"/>
          </a:xfrm>
          <a:prstGeom prst="rect">
            <a:avLst/>
          </a:prstGeom>
          <a:noFill/>
        </p:spPr>
        <p:txBody>
          <a:bodyPr wrap="square">
            <a:spAutoFit/>
          </a:bodyPr>
          <a:lstStyle/>
          <a:p>
            <a:pPr algn="l"/>
            <a:r>
              <a:rPr lang="en-US" b="1" i="0" dirty="0">
                <a:solidFill>
                  <a:srgbClr val="813588"/>
                </a:solidFill>
                <a:effectLst/>
                <a:latin typeface="inherit"/>
              </a:rPr>
              <a:t>Effects Of Water Pollution</a:t>
            </a:r>
          </a:p>
          <a:p>
            <a:pPr algn="l"/>
            <a:r>
              <a:rPr lang="en-US" b="1" i="0" dirty="0">
                <a:solidFill>
                  <a:srgbClr val="333333"/>
                </a:solidFill>
                <a:effectLst/>
                <a:latin typeface="Roboto" panose="02000000000000000000" pitchFamily="2" charset="0"/>
              </a:rPr>
              <a:t>The effect of water pollution depends upon the type of pollutants and their concentration. Also, the location of water bodies is an important factor to determine the levels of pollution.</a:t>
            </a:r>
          </a:p>
          <a:p>
            <a:pPr algn="l">
              <a:buFont typeface="Arial" panose="020B0604020202020204" pitchFamily="34" charset="0"/>
              <a:buChar char="•"/>
            </a:pPr>
            <a:r>
              <a:rPr lang="en-US" b="1" i="0" dirty="0">
                <a:solidFill>
                  <a:srgbClr val="333333"/>
                </a:solidFill>
                <a:effectLst/>
                <a:latin typeface="Roboto" panose="02000000000000000000" pitchFamily="2" charset="0"/>
              </a:rPr>
              <a:t>Water bodies in the vicinity of urban areas are extremely polluted. This is the result of dumping garbage and toxic chemicals by industrial and commercial establishments.</a:t>
            </a:r>
          </a:p>
          <a:p>
            <a:pPr algn="l">
              <a:buFont typeface="Arial" panose="020B0604020202020204" pitchFamily="34" charset="0"/>
              <a:buChar char="•"/>
            </a:pPr>
            <a:r>
              <a:rPr lang="en-US" b="1" i="0" dirty="0">
                <a:solidFill>
                  <a:srgbClr val="333333"/>
                </a:solidFill>
                <a:effectLst/>
                <a:latin typeface="Roboto" panose="02000000000000000000" pitchFamily="2" charset="0"/>
              </a:rPr>
              <a:t>Water pollution drastically affects aquatic life. It affects their metabolism, and </a:t>
            </a:r>
            <a:r>
              <a:rPr lang="en-US" b="1" i="0" dirty="0" err="1">
                <a:solidFill>
                  <a:srgbClr val="333333"/>
                </a:solidFill>
                <a:effectLst/>
                <a:latin typeface="Roboto" panose="02000000000000000000" pitchFamily="2" charset="0"/>
              </a:rPr>
              <a:t>behaviour</a:t>
            </a:r>
            <a:r>
              <a:rPr lang="en-US" b="1" i="0" dirty="0">
                <a:solidFill>
                  <a:srgbClr val="333333"/>
                </a:solidFill>
                <a:effectLst/>
                <a:latin typeface="Roboto" panose="02000000000000000000" pitchFamily="2" charset="0"/>
              </a:rPr>
              <a:t>, and causes illness and eventual death. Dioxin is a chemical that causes a lot of problems from reproduction to uncontrolled cell growth or cancer. This chemical is bioaccumulated in fish, chicken and meat. Chemicals such as this travel up the food chain before entering the human body.</a:t>
            </a:r>
          </a:p>
          <a:p>
            <a:pPr algn="l">
              <a:buFont typeface="Arial" panose="020B0604020202020204" pitchFamily="34" charset="0"/>
              <a:buChar char="•"/>
            </a:pPr>
            <a:r>
              <a:rPr lang="en-US" b="1" i="0" dirty="0">
                <a:solidFill>
                  <a:srgbClr val="333333"/>
                </a:solidFill>
                <a:effectLst/>
                <a:latin typeface="Roboto" panose="02000000000000000000" pitchFamily="2" charset="0"/>
              </a:rPr>
              <a:t>The effect of water pollution can have a huge impact on the food chain. It disrupts the food chain. Cadmium and lead are some toxic substances, these pollutants upon entering the food chain through animals (fish when consumed by animals, humans) can continue to disrupt at higher levels.</a:t>
            </a:r>
          </a:p>
          <a:p>
            <a:pPr algn="l">
              <a:buFont typeface="Arial" panose="020B0604020202020204" pitchFamily="34" charset="0"/>
              <a:buChar char="•"/>
            </a:pPr>
            <a:r>
              <a:rPr lang="en-US" b="1" i="0" dirty="0">
                <a:solidFill>
                  <a:srgbClr val="333333"/>
                </a:solidFill>
                <a:effectLst/>
                <a:latin typeface="Roboto" panose="02000000000000000000" pitchFamily="2" charset="0"/>
              </a:rPr>
              <a:t>Humans are affected by pollution and can contract diseases such as hepatitis through </a:t>
            </a:r>
            <a:r>
              <a:rPr lang="en-US" b="1" i="0" dirty="0" err="1">
                <a:solidFill>
                  <a:srgbClr val="333333"/>
                </a:solidFill>
                <a:effectLst/>
                <a:latin typeface="Roboto" panose="02000000000000000000" pitchFamily="2" charset="0"/>
              </a:rPr>
              <a:t>faecal</a:t>
            </a:r>
            <a:r>
              <a:rPr lang="en-US" b="1" i="0" dirty="0">
                <a:solidFill>
                  <a:srgbClr val="333333"/>
                </a:solidFill>
                <a:effectLst/>
                <a:latin typeface="Roboto" panose="02000000000000000000" pitchFamily="2" charset="0"/>
              </a:rPr>
              <a:t> matter in water sources. Poor drinking water treatment and unfit water can always cause an outbreak of </a:t>
            </a:r>
            <a:r>
              <a:rPr lang="en-US" b="1" i="0" dirty="0">
                <a:solidFill>
                  <a:srgbClr val="73AD21"/>
                </a:solidFill>
                <a:effectLst/>
                <a:latin typeface="Roboto" panose="02000000000000000000" pitchFamily="2" charset="0"/>
              </a:rPr>
              <a:t>infectious </a:t>
            </a:r>
            <a:r>
              <a:rPr lang="en-US" b="1" i="0" dirty="0" err="1">
                <a:solidFill>
                  <a:srgbClr val="73AD21"/>
                </a:solidFill>
                <a:effectLst/>
                <a:latin typeface="Roboto" panose="02000000000000000000" pitchFamily="2" charset="0"/>
              </a:rPr>
              <a:t>dieseas</a:t>
            </a:r>
            <a:r>
              <a:rPr lang="en-US" b="1" i="0" dirty="0">
                <a:solidFill>
                  <a:srgbClr val="333333"/>
                </a:solidFill>
                <a:effectLst/>
                <a:latin typeface="Roboto" panose="02000000000000000000" pitchFamily="2" charset="0"/>
              </a:rPr>
              <a:t> such as cholera, etc.</a:t>
            </a:r>
          </a:p>
          <a:p>
            <a:pPr algn="l">
              <a:buFont typeface="Arial" panose="020B0604020202020204" pitchFamily="34" charset="0"/>
              <a:buChar char="•"/>
            </a:pPr>
            <a:r>
              <a:rPr lang="en-US" b="1" i="0" dirty="0">
                <a:solidFill>
                  <a:srgbClr val="333333"/>
                </a:solidFill>
                <a:effectLst/>
                <a:latin typeface="Roboto" panose="02000000000000000000" pitchFamily="2" charset="0"/>
              </a:rPr>
              <a:t>The ecosystem can be critically affected, modified </a:t>
            </a:r>
            <a:r>
              <a:rPr lang="en-US" b="1" dirty="0">
                <a:solidFill>
                  <a:srgbClr val="333333"/>
                </a:solidFill>
                <a:latin typeface="Roboto" panose="02000000000000000000" pitchFamily="2" charset="0"/>
              </a:rPr>
              <a:t>,destroyed </a:t>
            </a:r>
            <a:r>
              <a:rPr lang="en-US" b="1" i="0" dirty="0">
                <a:solidFill>
                  <a:srgbClr val="333333"/>
                </a:solidFill>
                <a:effectLst/>
                <a:latin typeface="Roboto" panose="02000000000000000000" pitchFamily="2" charset="0"/>
              </a:rPr>
              <a:t>becaus</a:t>
            </a:r>
            <a:r>
              <a:rPr lang="en-US" b="1" dirty="0">
                <a:solidFill>
                  <a:srgbClr val="333333"/>
                </a:solidFill>
                <a:latin typeface="Roboto" panose="02000000000000000000" pitchFamily="2" charset="0"/>
              </a:rPr>
              <a:t>e </a:t>
            </a:r>
            <a:r>
              <a:rPr lang="en-US" b="1" i="0" dirty="0">
                <a:solidFill>
                  <a:srgbClr val="333333"/>
                </a:solidFill>
                <a:effectLst/>
                <a:latin typeface="Roboto" panose="02000000000000000000" pitchFamily="2" charset="0"/>
              </a:rPr>
              <a:t> of water pollution.</a:t>
            </a:r>
          </a:p>
          <a:p>
            <a:br>
              <a:rPr lang="en-US" b="1" i="0" dirty="0">
                <a:solidFill>
                  <a:srgbClr val="333333"/>
                </a:solidFill>
                <a:effectLst/>
                <a:latin typeface="Roboto" panose="02000000000000000000" pitchFamily="2" charset="0"/>
              </a:rPr>
            </a:br>
            <a:endParaRPr lang="en-IN" b="1" dirty="0"/>
          </a:p>
        </p:txBody>
      </p:sp>
    </p:spTree>
    <p:extLst>
      <p:ext uri="{BB962C8B-B14F-4D97-AF65-F5344CB8AC3E}">
        <p14:creationId xmlns:p14="http://schemas.microsoft.com/office/powerpoint/2010/main" val="3289657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BC5EA5-1197-6279-C66E-8D269D888AFD}"/>
              </a:ext>
            </a:extLst>
          </p:cNvPr>
          <p:cNvSpPr txBox="1"/>
          <p:nvPr/>
        </p:nvSpPr>
        <p:spPr>
          <a:xfrm>
            <a:off x="1955409" y="956603"/>
            <a:ext cx="7965830" cy="3877985"/>
          </a:xfrm>
          <a:prstGeom prst="rect">
            <a:avLst/>
          </a:prstGeom>
          <a:noFill/>
        </p:spPr>
        <p:txBody>
          <a:bodyPr wrap="square">
            <a:spAutoFit/>
          </a:bodyPr>
          <a:lstStyle/>
          <a:p>
            <a:pPr algn="l"/>
            <a:r>
              <a:rPr lang="en-US" sz="2400" b="1" i="0" dirty="0">
                <a:solidFill>
                  <a:srgbClr val="813588"/>
                </a:solidFill>
                <a:effectLst/>
                <a:latin typeface="inherit"/>
              </a:rPr>
              <a:t>Control Measures of Water Pollution</a:t>
            </a:r>
          </a:p>
          <a:p>
            <a:pPr algn="l"/>
            <a:endParaRPr lang="en-US" sz="2400" b="1" i="0" dirty="0">
              <a:solidFill>
                <a:srgbClr val="813588"/>
              </a:solidFill>
              <a:effectLst/>
              <a:latin typeface="inherit"/>
            </a:endParaRPr>
          </a:p>
          <a:p>
            <a:pPr algn="l"/>
            <a:r>
              <a:rPr lang="en-US" b="1" i="0" dirty="0">
                <a:solidFill>
                  <a:srgbClr val="333333"/>
                </a:solidFill>
                <a:effectLst/>
                <a:latin typeface="Roboto" panose="02000000000000000000" pitchFamily="2" charset="0"/>
              </a:rPr>
              <a:t>Water pollution, to a larger extent, can be controlled by a variety of methods. Rather than releasing sewage waste into water bodies, it is better to treat them before discharge. </a:t>
            </a:r>
            <a:r>
              <a:rPr lang="en-US" b="1" dirty="0" err="1">
                <a:solidFill>
                  <a:srgbClr val="333333"/>
                </a:solidFill>
                <a:latin typeface="Roboto" panose="02000000000000000000" pitchFamily="2" charset="0"/>
              </a:rPr>
              <a:t>Practising</a:t>
            </a:r>
            <a:r>
              <a:rPr lang="en-US" b="1" dirty="0">
                <a:solidFill>
                  <a:srgbClr val="333333"/>
                </a:solidFill>
                <a:latin typeface="Roboto" panose="02000000000000000000" pitchFamily="2" charset="0"/>
              </a:rPr>
              <a:t> </a:t>
            </a:r>
            <a:r>
              <a:rPr lang="en-US" b="1" i="0" dirty="0">
                <a:solidFill>
                  <a:srgbClr val="333333"/>
                </a:solidFill>
                <a:effectLst/>
                <a:latin typeface="Roboto" panose="02000000000000000000" pitchFamily="2" charset="0"/>
              </a:rPr>
              <a:t>this can reduce the initial toxicity and the remaining substances can be degraded and rendered harmless by the water body itself. If the secondary treatment of water has been carried out, then this can be reused in sanitary systems and agricultural fields.</a:t>
            </a:r>
          </a:p>
          <a:p>
            <a:pPr algn="l"/>
            <a:r>
              <a:rPr lang="en-US" b="1" i="0" dirty="0">
                <a:solidFill>
                  <a:srgbClr val="333333"/>
                </a:solidFill>
                <a:effectLst/>
                <a:latin typeface="Roboto" panose="02000000000000000000" pitchFamily="2" charset="0"/>
              </a:rPr>
              <a:t>A very special plant, the Water Hyacinth can absorb dissolved toxic chemicals such as cadmium and other such elements. Establishing these in regions prone to such kinds of pollutants will reduce the adverse effects to a large extent.</a:t>
            </a:r>
          </a:p>
          <a:p>
            <a:pPr algn="l"/>
            <a:endParaRPr lang="en-US" b="1" i="0" dirty="0">
              <a:solidFill>
                <a:srgbClr val="333333"/>
              </a:solidFill>
              <a:effectLst/>
              <a:latin typeface="Roboto" panose="02000000000000000000" pitchFamily="2" charset="0"/>
            </a:endParaRPr>
          </a:p>
        </p:txBody>
      </p:sp>
    </p:spTree>
    <p:extLst>
      <p:ext uri="{BB962C8B-B14F-4D97-AF65-F5344CB8AC3E}">
        <p14:creationId xmlns:p14="http://schemas.microsoft.com/office/powerpoint/2010/main" val="373945924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15</TotalTime>
  <Words>477</Words>
  <Application>Microsoft Office PowerPoint</Application>
  <PresentationFormat>Widescreen</PresentationFormat>
  <Paragraphs>24</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Gill Sans MT</vt:lpstr>
      <vt:lpstr>inherit</vt:lpstr>
      <vt:lpstr>Roboto</vt:lpstr>
      <vt:lpstr>Gallery</vt:lpstr>
      <vt:lpstr>Water pollution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 pollution </dc:title>
  <dc:creator>VIMMI</dc:creator>
  <cp:lastModifiedBy>VIMMI</cp:lastModifiedBy>
  <cp:revision>3</cp:revision>
  <dcterms:created xsi:type="dcterms:W3CDTF">2022-07-17T08:14:37Z</dcterms:created>
  <dcterms:modified xsi:type="dcterms:W3CDTF">2022-07-20T06:50:58Z</dcterms:modified>
</cp:coreProperties>
</file>